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2" r:id="rId7"/>
    <p:sldId id="275" r:id="rId8"/>
    <p:sldId id="276" r:id="rId9"/>
    <p:sldId id="277" r:id="rId10"/>
    <p:sldId id="279" r:id="rId11"/>
    <p:sldId id="280" r:id="rId12"/>
    <p:sldId id="281" r:id="rId13"/>
    <p:sldId id="282" r:id="rId14"/>
    <p:sldId id="283" r:id="rId15"/>
    <p:sldId id="284" r:id="rId16"/>
    <p:sldId id="285" r:id="rId17"/>
    <p:sldId id="263" r:id="rId18"/>
    <p:sldId id="261" r:id="rId19"/>
    <p:sldId id="264" r:id="rId20"/>
    <p:sldId id="265" r:id="rId21"/>
    <p:sldId id="266" r:id="rId22"/>
    <p:sldId id="267" r:id="rId23"/>
    <p:sldId id="270" r:id="rId24"/>
    <p:sldId id="268" r:id="rId25"/>
    <p:sldId id="269" r:id="rId26"/>
    <p:sldId id="271" r:id="rId27"/>
    <p:sldId id="272" r:id="rId28"/>
    <p:sldId id="273" r:id="rId29"/>
    <p:sldId id="274"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23.10.2015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6076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23.10.2015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1293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23.10.2015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390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23.10.2015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32523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23.10.2015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4742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t>23.10.2015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06917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23.10.2015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804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t>23.10.2015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6529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23.10.2015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6606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23.10.2015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3203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23.10.2015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1358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23.10.2015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6167491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hberlik\PSD arkaplan\Okul Log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424" y="9340"/>
            <a:ext cx="2986929" cy="28529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22.10.2015 masaüstü yedek\DSC_03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44" y="3465724"/>
            <a:ext cx="8208286" cy="218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718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Bilgisayar oyunları ve</a:t>
            </a:r>
            <a:br>
              <a:rPr lang="tr-TR" dirty="0"/>
            </a:br>
            <a:r>
              <a:rPr lang="tr-TR" dirty="0"/>
              <a:t>sosyal medya kullanımı</a:t>
            </a:r>
          </a:p>
        </p:txBody>
      </p:sp>
      <p:sp>
        <p:nvSpPr>
          <p:cNvPr id="3" name="İçerik Yer Tutucusu 2"/>
          <p:cNvSpPr>
            <a:spLocks noGrp="1"/>
          </p:cNvSpPr>
          <p:nvPr>
            <p:ph idx="1"/>
          </p:nvPr>
        </p:nvSpPr>
        <p:spPr/>
        <p:txBody>
          <a:bodyPr/>
          <a:lstStyle/>
          <a:p>
            <a:r>
              <a:rPr lang="tr-TR" dirty="0"/>
              <a:t>Öncelikle Güvenli Internet Paketlerine üye olmanızı tavsiye ediyoruz. Detaylı bilgi için “www.guvenliweb.org.tr” ye bakiniz.</a:t>
            </a:r>
          </a:p>
          <a:p>
            <a:r>
              <a:rPr lang="tr-TR" dirty="0" smtClean="0"/>
              <a:t>Çocuğunuzun </a:t>
            </a:r>
            <a:r>
              <a:rPr lang="tr-TR" dirty="0"/>
              <a:t>internete girdiği bilgisayarın çocuğun odasında olmamasına, evinizin ortak kullanım alanı içinde olmasına dikkat ediniz</a:t>
            </a:r>
          </a:p>
        </p:txBody>
      </p:sp>
    </p:spTree>
    <p:extLst>
      <p:ext uri="{BB962C8B-B14F-4D97-AF65-F5344CB8AC3E}">
        <p14:creationId xmlns:p14="http://schemas.microsoft.com/office/powerpoint/2010/main" val="1114505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Bilgisayar oyunları ve</a:t>
            </a:r>
            <a:br>
              <a:rPr lang="tr-TR" dirty="0"/>
            </a:br>
            <a:r>
              <a:rPr lang="tr-TR" dirty="0"/>
              <a:t>sosyal medya kullanımı</a:t>
            </a:r>
          </a:p>
        </p:txBody>
      </p:sp>
      <p:sp>
        <p:nvSpPr>
          <p:cNvPr id="3" name="İçerik Yer Tutucusu 2"/>
          <p:cNvSpPr>
            <a:spLocks noGrp="1"/>
          </p:cNvSpPr>
          <p:nvPr>
            <p:ph idx="1"/>
          </p:nvPr>
        </p:nvSpPr>
        <p:spPr/>
        <p:txBody>
          <a:bodyPr>
            <a:normAutofit fontScale="92500" lnSpcReduction="10000"/>
          </a:bodyPr>
          <a:lstStyle/>
          <a:p>
            <a:r>
              <a:rPr lang="tr-TR" dirty="0"/>
              <a:t>Çocuğunuzun internet ortamında </a:t>
            </a:r>
            <a:r>
              <a:rPr lang="tr-TR" dirty="0" smtClean="0"/>
              <a:t>güvenliğini </a:t>
            </a:r>
            <a:r>
              <a:rPr lang="tr-TR" dirty="0"/>
              <a:t>sağlamak ve zararlı içeriklerden korumak amacıyla gerekli güvenlik ve filtreleme programlarını edininiz.</a:t>
            </a:r>
          </a:p>
          <a:p>
            <a:r>
              <a:rPr lang="tr-TR" dirty="0" smtClean="0"/>
              <a:t>Çocuğunuzun </a:t>
            </a:r>
            <a:r>
              <a:rPr lang="tr-TR" dirty="0"/>
              <a:t>internette kalma ve bilgisayar kullanma </a:t>
            </a:r>
            <a:r>
              <a:rPr lang="tr-TR" dirty="0" smtClean="0"/>
              <a:t>süresi </a:t>
            </a:r>
            <a:r>
              <a:rPr lang="tr-TR" dirty="0"/>
              <a:t>kontrolünüzde bulunmasına özen gösteriniz. Uzun </a:t>
            </a:r>
            <a:r>
              <a:rPr lang="tr-TR" dirty="0" smtClean="0"/>
              <a:t>süre </a:t>
            </a:r>
            <a:r>
              <a:rPr lang="tr-TR" dirty="0"/>
              <a:t>bilgisayar ve internet kullanımı çocuğunuzun sosyalleşmesine olumsuz etki yapabilir, bazı fiziksel rahatsızlıklara neden olabilir.</a:t>
            </a:r>
          </a:p>
        </p:txBody>
      </p:sp>
    </p:spTree>
    <p:extLst>
      <p:ext uri="{BB962C8B-B14F-4D97-AF65-F5344CB8AC3E}">
        <p14:creationId xmlns:p14="http://schemas.microsoft.com/office/powerpoint/2010/main" val="290363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Bilgisayar oyunları ve</a:t>
            </a:r>
            <a:br>
              <a:rPr lang="tr-TR" dirty="0"/>
            </a:br>
            <a:r>
              <a:rPr lang="tr-TR" dirty="0"/>
              <a:t>sosyal medya kullanımı</a:t>
            </a:r>
          </a:p>
        </p:txBody>
      </p:sp>
      <p:sp>
        <p:nvSpPr>
          <p:cNvPr id="3" name="İçerik Yer Tutucusu 2"/>
          <p:cNvSpPr>
            <a:spLocks noGrp="1"/>
          </p:cNvSpPr>
          <p:nvPr>
            <p:ph idx="1"/>
          </p:nvPr>
        </p:nvSpPr>
        <p:spPr/>
        <p:txBody>
          <a:bodyPr>
            <a:normAutofit fontScale="85000" lnSpcReduction="10000"/>
          </a:bodyPr>
          <a:lstStyle/>
          <a:p>
            <a:r>
              <a:rPr lang="tr-TR" dirty="0"/>
              <a:t>Çocuğunuzla bilinçli ve güvenli internet kullanımı kuralları konusunda konuşunuz. Koyduğunuz kurallar ve konuşmalarınızda pozitif tutum </a:t>
            </a:r>
            <a:r>
              <a:rPr lang="tr-TR" dirty="0" smtClean="0"/>
              <a:t>sergileyiniz.</a:t>
            </a:r>
            <a:endParaRPr lang="tr-TR" dirty="0"/>
          </a:p>
          <a:p>
            <a:r>
              <a:rPr lang="tr-TR" dirty="0" smtClean="0"/>
              <a:t>Çocuğunuza </a:t>
            </a:r>
            <a:r>
              <a:rPr lang="tr-TR" dirty="0"/>
              <a:t>internet ortamında tanımadığı kişilerle sohbet etmemesini ve iletişim kurmamasını öğretiniz. Çocuğunuzun, kendisine ve size ait kişisel bilgileri internet ortamında kimseye vermemesini öğretiniz.</a:t>
            </a:r>
          </a:p>
          <a:p>
            <a:r>
              <a:rPr lang="tr-TR" dirty="0" smtClean="0"/>
              <a:t>Çocukların </a:t>
            </a:r>
            <a:r>
              <a:rPr lang="tr-TR" dirty="0"/>
              <a:t>anlık ileti, mesajlaşma ortamlarında ”önce samimi görünümlü başlayan görüşmelerinin” daha sonraları tehdit ve şantaja dönüşebileceği unutulmamalıdır. </a:t>
            </a:r>
          </a:p>
        </p:txBody>
      </p:sp>
    </p:spTree>
    <p:extLst>
      <p:ext uri="{BB962C8B-B14F-4D97-AF65-F5344CB8AC3E}">
        <p14:creationId xmlns:p14="http://schemas.microsoft.com/office/powerpoint/2010/main" val="3883706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Bilgisayar oyunları ve</a:t>
            </a:r>
            <a:br>
              <a:rPr lang="tr-TR" dirty="0"/>
            </a:br>
            <a:r>
              <a:rPr lang="tr-TR" dirty="0"/>
              <a:t>sosyal medya kullanımı</a:t>
            </a:r>
          </a:p>
        </p:txBody>
      </p:sp>
      <p:sp>
        <p:nvSpPr>
          <p:cNvPr id="3" name="İçerik Yer Tutucusu 2"/>
          <p:cNvSpPr>
            <a:spLocks noGrp="1"/>
          </p:cNvSpPr>
          <p:nvPr>
            <p:ph idx="1"/>
          </p:nvPr>
        </p:nvSpPr>
        <p:spPr/>
        <p:txBody>
          <a:bodyPr>
            <a:normAutofit fontScale="92500"/>
          </a:bodyPr>
          <a:lstStyle/>
          <a:p>
            <a:r>
              <a:rPr lang="tr-TR" dirty="0"/>
              <a:t>Sosyal paylaşım sitelerinde kayıt esnasında ve sonrasında tüm kişisel bilgilerinizi paylaşmayınız. Profilinize ait gizlilik ayarlarını gözden geçiriniz ve herkesin kişisel bilgilerinizi görmesini engelleyiniz.</a:t>
            </a:r>
          </a:p>
          <a:p>
            <a:r>
              <a:rPr lang="tr-TR" dirty="0" smtClean="0"/>
              <a:t> </a:t>
            </a:r>
            <a:r>
              <a:rPr lang="tr-TR" dirty="0"/>
              <a:t>Gerekmiyorsa fotoğraflarınızı paylaşmayınız, daha sonra fotoğraflarınızın kötü amaçlı kullanılabileceğini unutmayınız. Fotoğraf kullanmanız gerekiyorsa bile en gizli şekilde (sadece arkadaşlara vb. kişilere) paylaşıma açınız.</a:t>
            </a:r>
          </a:p>
        </p:txBody>
      </p:sp>
    </p:spTree>
    <p:extLst>
      <p:ext uri="{BB962C8B-B14F-4D97-AF65-F5344CB8AC3E}">
        <p14:creationId xmlns:p14="http://schemas.microsoft.com/office/powerpoint/2010/main" val="3428860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Bilgisayar oyunları ve</a:t>
            </a:r>
            <a:br>
              <a:rPr lang="tr-TR" dirty="0"/>
            </a:br>
            <a:r>
              <a:rPr lang="tr-TR" dirty="0"/>
              <a:t>sosyal medya kullanımı</a:t>
            </a:r>
          </a:p>
        </p:txBody>
      </p:sp>
      <p:sp>
        <p:nvSpPr>
          <p:cNvPr id="3" name="İçerik Yer Tutucusu 2"/>
          <p:cNvSpPr>
            <a:spLocks noGrp="1"/>
          </p:cNvSpPr>
          <p:nvPr>
            <p:ph idx="1"/>
          </p:nvPr>
        </p:nvSpPr>
        <p:spPr/>
        <p:txBody>
          <a:bodyPr>
            <a:normAutofit lnSpcReduction="10000"/>
          </a:bodyPr>
          <a:lstStyle/>
          <a:p>
            <a:r>
              <a:rPr lang="tr-TR" dirty="0"/>
              <a:t>Sohbetlerde kullanılan ifadeleri bir yerden bedava olarak indirirken, tuş vuruşlarınızı kaydeden zararlı yazılımların da bilgisayarınıza girebileceğini unutmayınız ve gerekli virüs taramasını sıklıkla yapınız.</a:t>
            </a:r>
          </a:p>
          <a:p>
            <a:r>
              <a:rPr lang="tr-TR" dirty="0" smtClean="0"/>
              <a:t>Kullanıcıların </a:t>
            </a:r>
            <a:r>
              <a:rPr lang="tr-TR" dirty="0"/>
              <a:t>ilgisini çeken “Bedava!”, “Kazandınız!” gibi mesaj ve e-postalara karşı duyarlı olunuz ve verilen adreslere mümkün olduğunca tıklamayınız.</a:t>
            </a:r>
          </a:p>
        </p:txBody>
      </p:sp>
    </p:spTree>
    <p:extLst>
      <p:ext uri="{BB962C8B-B14F-4D97-AF65-F5344CB8AC3E}">
        <p14:creationId xmlns:p14="http://schemas.microsoft.com/office/powerpoint/2010/main" val="3219307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Bilgisayar oyunları ve</a:t>
            </a:r>
            <a:br>
              <a:rPr lang="tr-TR" dirty="0"/>
            </a:br>
            <a:r>
              <a:rPr lang="tr-TR" dirty="0"/>
              <a:t>sosyal medya kullanımı</a:t>
            </a:r>
          </a:p>
        </p:txBody>
      </p:sp>
      <p:sp>
        <p:nvSpPr>
          <p:cNvPr id="3" name="İçerik Yer Tutucusu 2"/>
          <p:cNvSpPr>
            <a:spLocks noGrp="1"/>
          </p:cNvSpPr>
          <p:nvPr>
            <p:ph idx="1"/>
          </p:nvPr>
        </p:nvSpPr>
        <p:spPr/>
        <p:txBody>
          <a:bodyPr>
            <a:normAutofit fontScale="92500" lnSpcReduction="10000"/>
          </a:bodyPr>
          <a:lstStyle/>
          <a:p>
            <a:r>
              <a:rPr lang="tr-TR" dirty="0"/>
              <a:t>Başkalarına ait sosyal paylaşım, e-posta, anlık ileti hesap kullanıcı adı ve şifrelerini, </a:t>
            </a:r>
            <a:r>
              <a:rPr lang="tr-TR" dirty="0" smtClean="0"/>
              <a:t>şaka </a:t>
            </a:r>
            <a:r>
              <a:rPr lang="tr-TR" dirty="0"/>
              <a:t>dahi olsa sahibinin bilgisi ve rızası dışında kullanılmasının suç olabileceğini unutmayınız.</a:t>
            </a:r>
          </a:p>
          <a:p>
            <a:r>
              <a:rPr lang="tr-TR" dirty="0" smtClean="0"/>
              <a:t>Sosyal </a:t>
            </a:r>
            <a:r>
              <a:rPr lang="tr-TR" dirty="0"/>
              <a:t>ağlarda profilinize eklediğiniz uygulamaların kimlik bilgilerinizi almaya yönelik olabileceğini, virüs yayıyor olabileceğini unutmayınız ve güvenmediğiniz uygulama ve programları bilgisayar veya profilinize yüklemeyiniz.</a:t>
            </a:r>
          </a:p>
        </p:txBody>
      </p:sp>
    </p:spTree>
    <p:extLst>
      <p:ext uri="{BB962C8B-B14F-4D97-AF65-F5344CB8AC3E}">
        <p14:creationId xmlns:p14="http://schemas.microsoft.com/office/powerpoint/2010/main" val="249977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dirty="0" smtClean="0"/>
          </a:p>
          <a:p>
            <a:endParaRPr lang="tr-TR" dirty="0"/>
          </a:p>
          <a:p>
            <a:r>
              <a:rPr lang="tr-TR" sz="4400" b="1" dirty="0" smtClean="0"/>
              <a:t>ORTAM </a:t>
            </a:r>
            <a:r>
              <a:rPr lang="tr-TR" sz="4400" b="1" dirty="0"/>
              <a:t>SANAL OLSADA, </a:t>
            </a:r>
            <a:endParaRPr lang="tr-TR" sz="4400" b="1" dirty="0" smtClean="0"/>
          </a:p>
          <a:p>
            <a:pPr marL="0" indent="0">
              <a:buNone/>
            </a:pPr>
            <a:r>
              <a:rPr lang="tr-TR" sz="4400" b="1" dirty="0"/>
              <a:t>	</a:t>
            </a:r>
            <a:r>
              <a:rPr lang="tr-TR" sz="4400" b="1" dirty="0" smtClean="0"/>
              <a:t>	İŞLENEN </a:t>
            </a:r>
            <a:r>
              <a:rPr lang="tr-TR" sz="4400" b="1" dirty="0"/>
              <a:t>SUÇ GERÇEKTİR.</a:t>
            </a:r>
          </a:p>
        </p:txBody>
      </p:sp>
    </p:spTree>
    <p:extLst>
      <p:ext uri="{BB962C8B-B14F-4D97-AF65-F5344CB8AC3E}">
        <p14:creationId xmlns:p14="http://schemas.microsoft.com/office/powerpoint/2010/main" val="637183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916832"/>
            <a:ext cx="8229600" cy="1143000"/>
          </a:xfrm>
        </p:spPr>
        <p:txBody>
          <a:bodyPr>
            <a:normAutofit fontScale="90000"/>
          </a:bodyPr>
          <a:lstStyle/>
          <a:p>
            <a:r>
              <a:rPr lang="tr-TR" dirty="0"/>
              <a:t>Çocuk Gelişiminde Anne-Baba Tutumları</a:t>
            </a:r>
            <a:br>
              <a:rPr lang="tr-TR" dirty="0"/>
            </a:br>
            <a:endParaRPr lang="tr-TR" dirty="0"/>
          </a:p>
        </p:txBody>
      </p:sp>
    </p:spTree>
    <p:extLst>
      <p:ext uri="{BB962C8B-B14F-4D97-AF65-F5344CB8AC3E}">
        <p14:creationId xmlns:p14="http://schemas.microsoft.com/office/powerpoint/2010/main" val="868500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8003232" cy="1012974"/>
          </a:xfrm>
        </p:spPr>
        <p:txBody>
          <a:bodyPr>
            <a:noAutofit/>
          </a:bodyPr>
          <a:lstStyle/>
          <a:p>
            <a:r>
              <a:rPr lang="tr-TR" sz="2800" dirty="0" smtClean="0"/>
              <a:t>Çocuğunuzun eğitimi ve disiplini</a:t>
            </a:r>
            <a:br>
              <a:rPr lang="tr-TR" sz="2800" dirty="0" smtClean="0"/>
            </a:br>
            <a:r>
              <a:rPr lang="tr-TR" sz="2800" dirty="0" smtClean="0"/>
              <a:t>ile ilgili</a:t>
            </a:r>
            <a:br>
              <a:rPr lang="tr-TR" sz="2800" dirty="0" smtClean="0"/>
            </a:br>
            <a:r>
              <a:rPr lang="tr-TR" sz="2800" dirty="0" smtClean="0"/>
              <a:t>anne babalar olarak ortak tutum geliştirin</a:t>
            </a:r>
            <a:endParaRPr lang="tr-TR" sz="2800" dirty="0"/>
          </a:p>
        </p:txBody>
      </p:sp>
      <p:sp>
        <p:nvSpPr>
          <p:cNvPr id="3" name="İçerik Yer Tutucusu 2"/>
          <p:cNvSpPr>
            <a:spLocks noGrp="1"/>
          </p:cNvSpPr>
          <p:nvPr>
            <p:ph idx="1"/>
          </p:nvPr>
        </p:nvSpPr>
        <p:spPr/>
        <p:txBody>
          <a:bodyPr/>
          <a:lstStyle/>
          <a:p>
            <a:endParaRPr lang="tr-TR" dirty="0"/>
          </a:p>
        </p:txBody>
      </p:sp>
      <p:pic>
        <p:nvPicPr>
          <p:cNvPr id="4099" name="Picture 3" descr="C:\Users\Rehberlik\Desktop\anne_baba_kav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2" y="1628800"/>
            <a:ext cx="8208913" cy="387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29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Otoriter </a:t>
            </a:r>
            <a:r>
              <a:rPr lang="tr-TR" b="1" dirty="0" smtClean="0"/>
              <a:t>Tutum</a:t>
            </a:r>
            <a:endParaRPr lang="tr-TR" b="1" dirty="0"/>
          </a:p>
        </p:txBody>
      </p:sp>
      <p:sp>
        <p:nvSpPr>
          <p:cNvPr id="3" name="İçerik Yer Tutucusu 2"/>
          <p:cNvSpPr>
            <a:spLocks noGrp="1"/>
          </p:cNvSpPr>
          <p:nvPr>
            <p:ph idx="1"/>
          </p:nvPr>
        </p:nvSpPr>
        <p:spPr/>
        <p:txBody>
          <a:bodyPr>
            <a:normAutofit/>
          </a:bodyPr>
          <a:lstStyle/>
          <a:p>
            <a:r>
              <a:rPr lang="tr-TR" dirty="0" smtClean="0"/>
              <a:t>Bu </a:t>
            </a:r>
            <a:r>
              <a:rPr lang="tr-TR" dirty="0"/>
              <a:t>tür ailelerde eğitimde ceza verici bir yaklaşım vardır ve anne babalar çocuklarıyla çok fazla görüş alışverişinde bulunmazlar, daha çok çocuklarından onlara söylenen her şeyi sorgulamadan kabul etmesini beklerler. Otoriter bir aile ortamında yetişen çocuklar genellikle; çekingen, başkalarının etkisinde kolayca kalabilen, aşırı hassas bir kişilik yapısına sahip olabilir</a:t>
            </a:r>
          </a:p>
          <a:p>
            <a:endParaRPr lang="tr-TR" dirty="0"/>
          </a:p>
        </p:txBody>
      </p:sp>
    </p:spTree>
    <p:extLst>
      <p:ext uri="{BB962C8B-B14F-4D97-AF65-F5344CB8AC3E}">
        <p14:creationId xmlns:p14="http://schemas.microsoft.com/office/powerpoint/2010/main" val="3269607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txBody>
          <a:bodyPr>
            <a:normAutofit/>
          </a:bodyPr>
          <a:lstStyle/>
          <a:p>
            <a:r>
              <a:rPr lang="tr-TR" dirty="0" smtClean="0"/>
              <a:t>Sağlık ve beslenme</a:t>
            </a:r>
            <a:endParaRPr lang="tr-TR" dirty="0"/>
          </a:p>
        </p:txBody>
      </p:sp>
      <p:pic>
        <p:nvPicPr>
          <p:cNvPr id="2052" name="Picture 4" descr="C:\Users\Rehberlik\Desktop\saglıklıbeslenmetabag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5647872" cy="642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572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İzin verici - Hoşgörülü Tutum</a:t>
            </a:r>
            <a:endParaRPr lang="tr-TR" b="1" dirty="0"/>
          </a:p>
        </p:txBody>
      </p:sp>
      <p:sp>
        <p:nvSpPr>
          <p:cNvPr id="3" name="İçerik Yer Tutucusu 2"/>
          <p:cNvSpPr>
            <a:spLocks noGrp="1"/>
          </p:cNvSpPr>
          <p:nvPr>
            <p:ph idx="1"/>
          </p:nvPr>
        </p:nvSpPr>
        <p:spPr/>
        <p:txBody>
          <a:bodyPr>
            <a:normAutofit fontScale="77500" lnSpcReduction="20000"/>
          </a:bodyPr>
          <a:lstStyle/>
          <a:p>
            <a:r>
              <a:rPr lang="tr-TR" dirty="0"/>
              <a:t>Aşırı hoşgörülü ebeveynler çocuklarına çok fazla özgürlük verirler, çocuklarını hiçbir şekilde kontrol etmezler ve bazen de ihmale varan hoşgörü ile davranırlar</a:t>
            </a:r>
            <a:r>
              <a:rPr lang="tr-TR" dirty="0" smtClean="0"/>
              <a:t>.</a:t>
            </a:r>
          </a:p>
          <a:p>
            <a:r>
              <a:rPr lang="tr-TR" dirty="0"/>
              <a:t>Böyle bir ortamda çocuk ailede inisiyatif sahibi tek kişidir ve onun isteklerine diğer aile bireyleri kayıtsız şartsız uyarlar. </a:t>
            </a:r>
            <a:endParaRPr lang="tr-TR" dirty="0" smtClean="0"/>
          </a:p>
          <a:p>
            <a:r>
              <a:rPr lang="tr-TR" dirty="0"/>
              <a:t>Bu tutumla büyüyen çocuklar, başarı kazanması için gereken </a:t>
            </a:r>
            <a:r>
              <a:rPr lang="tr-TR" dirty="0" smtClean="0"/>
              <a:t>sabra</a:t>
            </a:r>
            <a:r>
              <a:rPr lang="tr-TR" dirty="0"/>
              <a:t>, iç denetime sahip değillerdir. İzin verici tutumla yetişen çocukların olgun davranmadıkları, kendi dürtülerini kontrol edemedikleri ve bağımlı oldukları görülmüştür. Her ortamda istediklerini elde ettikleri için doyumsuz çocuklar yetişir.</a:t>
            </a:r>
          </a:p>
        </p:txBody>
      </p:sp>
    </p:spTree>
    <p:extLst>
      <p:ext uri="{BB962C8B-B14F-4D97-AF65-F5344CB8AC3E}">
        <p14:creationId xmlns:p14="http://schemas.microsoft.com/office/powerpoint/2010/main" val="2973569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İzin Verici-İhmalkâr Tutum</a:t>
            </a:r>
          </a:p>
        </p:txBody>
      </p:sp>
      <p:sp>
        <p:nvSpPr>
          <p:cNvPr id="3" name="İçerik Yer Tutucusu 2"/>
          <p:cNvSpPr>
            <a:spLocks noGrp="1"/>
          </p:cNvSpPr>
          <p:nvPr>
            <p:ph idx="1"/>
          </p:nvPr>
        </p:nvSpPr>
        <p:spPr/>
        <p:txBody>
          <a:bodyPr>
            <a:normAutofit fontScale="62500" lnSpcReduction="20000"/>
          </a:bodyPr>
          <a:lstStyle/>
          <a:p>
            <a:r>
              <a:rPr lang="tr-TR" dirty="0"/>
              <a:t>Bu ebeveynler çocuklarını hiçbir şekilde denetlemez, davranışlarına sınırlama getirmez, bunun yanında yeterince ilgi ve sevgi de göstermezler</a:t>
            </a:r>
            <a:r>
              <a:rPr lang="tr-TR" dirty="0" smtClean="0"/>
              <a:t>.</a:t>
            </a:r>
          </a:p>
          <a:p>
            <a:r>
              <a:rPr lang="tr-TR" dirty="0"/>
              <a:t>Çocuk anne babayı rahatsız etmediği müddetçe, çocukla ilgili problem </a:t>
            </a:r>
            <a:r>
              <a:rPr lang="tr-TR" dirty="0" smtClean="0"/>
              <a:t>yoktur.</a:t>
            </a:r>
          </a:p>
          <a:p>
            <a:r>
              <a:rPr lang="tr-TR" dirty="0"/>
              <a:t>İlgisiz tutumla yetişen çocuklar genellikle;</a:t>
            </a:r>
          </a:p>
          <a:p>
            <a:endParaRPr lang="tr-TR" dirty="0"/>
          </a:p>
          <a:p>
            <a:pPr>
              <a:buFont typeface="Wingdings" pitchFamily="2" charset="2"/>
              <a:buChar char="q"/>
            </a:pPr>
            <a:r>
              <a:rPr lang="tr-TR" dirty="0"/>
              <a:t>Çocuk dikkat çekmek için etrafına zarar verebilir.</a:t>
            </a:r>
          </a:p>
          <a:p>
            <a:pPr>
              <a:buFont typeface="Wingdings" pitchFamily="2" charset="2"/>
              <a:buChar char="q"/>
            </a:pPr>
            <a:r>
              <a:rPr lang="tr-TR" dirty="0"/>
              <a:t>İnsanlarla ilişki kuramaması sonucu sosyal gelişmesinde gecikme ve saldırganlık sergileyebilir.</a:t>
            </a:r>
          </a:p>
          <a:p>
            <a:pPr>
              <a:buFont typeface="Wingdings" pitchFamily="2" charset="2"/>
              <a:buChar char="q"/>
            </a:pPr>
            <a:r>
              <a:rPr lang="tr-TR" dirty="0"/>
              <a:t>Sözlü iletişim yetersizliğinden dolayı dil gelişiminde gecikme, konuşma bozuklukları ortaya çıkabilir</a:t>
            </a:r>
          </a:p>
          <a:p>
            <a:pPr>
              <a:buFont typeface="Wingdings" pitchFamily="2" charset="2"/>
              <a:buChar char="q"/>
            </a:pPr>
            <a:r>
              <a:rPr lang="tr-TR" dirty="0"/>
              <a:t>Özgüven sorunu yaşayıp tamamen içedönük olabilir.</a:t>
            </a:r>
          </a:p>
          <a:p>
            <a:pPr>
              <a:buFont typeface="Wingdings" pitchFamily="2" charset="2"/>
              <a:buChar char="q"/>
            </a:pPr>
            <a:r>
              <a:rPr lang="tr-TR" dirty="0"/>
              <a:t>Hayattan ve kendisinden beklentisi olmaz. Kendini günlük olayların akışına bırakıp, anlık doyumlarla yetinir.</a:t>
            </a:r>
          </a:p>
        </p:txBody>
      </p:sp>
    </p:spTree>
    <p:extLst>
      <p:ext uri="{BB962C8B-B14F-4D97-AF65-F5344CB8AC3E}">
        <p14:creationId xmlns:p14="http://schemas.microsoft.com/office/powerpoint/2010/main" val="1677639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Aşırı Koruyucu Tutum</a:t>
            </a:r>
          </a:p>
        </p:txBody>
      </p:sp>
      <p:sp>
        <p:nvSpPr>
          <p:cNvPr id="3" name="İçerik Yer Tutucusu 2"/>
          <p:cNvSpPr>
            <a:spLocks noGrp="1"/>
          </p:cNvSpPr>
          <p:nvPr>
            <p:ph idx="1"/>
          </p:nvPr>
        </p:nvSpPr>
        <p:spPr/>
        <p:txBody>
          <a:bodyPr>
            <a:normAutofit fontScale="92500" lnSpcReduction="10000"/>
          </a:bodyPr>
          <a:lstStyle/>
          <a:p>
            <a:r>
              <a:rPr lang="tr-TR" dirty="0"/>
              <a:t>Aşırı koruyucu tutum,  anne babanın çocuğu gereğinden fazla koruması, kontrol etmesi ve özen göstermesi olarak tanımlanır. </a:t>
            </a:r>
            <a:endParaRPr lang="tr-TR" dirty="0" smtClean="0"/>
          </a:p>
          <a:p>
            <a:r>
              <a:rPr lang="tr-TR" dirty="0"/>
              <a:t>Sevgi ve ilginin göstergesi olarak çocuğuna yemek yiyebildiği halde yemek yediren, çantasını taşıyabildiği halde elinden alan, odasını toplayan, vb. hizmetleri yapan anne, çocuğuna yardım ettiğini zannedebilmektedir. Oysa çocuğunun bağımsız hareket edebilme olasılığını engellemektedir. </a:t>
            </a:r>
            <a:endParaRPr lang="tr-TR" dirty="0" smtClean="0"/>
          </a:p>
        </p:txBody>
      </p:sp>
    </p:spTree>
    <p:extLst>
      <p:ext uri="{BB962C8B-B14F-4D97-AF65-F5344CB8AC3E}">
        <p14:creationId xmlns:p14="http://schemas.microsoft.com/office/powerpoint/2010/main" val="2801988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Aşırı Koruyucu Tutum</a:t>
            </a:r>
          </a:p>
        </p:txBody>
      </p:sp>
      <p:sp>
        <p:nvSpPr>
          <p:cNvPr id="3" name="İçerik Yer Tutucusu 2"/>
          <p:cNvSpPr>
            <a:spLocks noGrp="1"/>
          </p:cNvSpPr>
          <p:nvPr>
            <p:ph idx="1"/>
          </p:nvPr>
        </p:nvSpPr>
        <p:spPr/>
        <p:txBody>
          <a:bodyPr>
            <a:normAutofit fontScale="85000" lnSpcReduction="10000"/>
          </a:bodyPr>
          <a:lstStyle/>
          <a:p>
            <a:r>
              <a:rPr lang="tr-TR" dirty="0"/>
              <a:t>Koruyucu tutumla büyüyen </a:t>
            </a:r>
            <a:r>
              <a:rPr lang="tr-TR" dirty="0" smtClean="0"/>
              <a:t>çocuk;</a:t>
            </a:r>
          </a:p>
          <a:p>
            <a:pPr>
              <a:buFont typeface="Wingdings" pitchFamily="2" charset="2"/>
              <a:buChar char="q"/>
            </a:pPr>
            <a:r>
              <a:rPr lang="tr-TR" dirty="0"/>
              <a:t>S</a:t>
            </a:r>
            <a:r>
              <a:rPr lang="tr-TR" dirty="0" smtClean="0"/>
              <a:t>osyal </a:t>
            </a:r>
            <a:r>
              <a:rPr lang="tr-TR" dirty="0"/>
              <a:t>ilişkilerinde başarısız, </a:t>
            </a:r>
            <a:r>
              <a:rPr lang="tr-TR" dirty="0" smtClean="0"/>
              <a:t>bağımlı </a:t>
            </a:r>
            <a:r>
              <a:rPr lang="tr-TR" dirty="0"/>
              <a:t>bir birey olacaktır. </a:t>
            </a:r>
            <a:endParaRPr lang="tr-TR" dirty="0" smtClean="0"/>
          </a:p>
          <a:p>
            <a:pPr>
              <a:buFont typeface="Wingdings" pitchFamily="2" charset="2"/>
              <a:buChar char="q"/>
            </a:pPr>
            <a:r>
              <a:rPr lang="tr-TR" dirty="0" smtClean="0"/>
              <a:t>Girişimci </a:t>
            </a:r>
            <a:r>
              <a:rPr lang="tr-TR" dirty="0"/>
              <a:t>olmayan, </a:t>
            </a:r>
            <a:endParaRPr lang="tr-TR" dirty="0" smtClean="0"/>
          </a:p>
          <a:p>
            <a:pPr>
              <a:buFont typeface="Wingdings" pitchFamily="2" charset="2"/>
              <a:buChar char="q"/>
            </a:pPr>
            <a:r>
              <a:rPr lang="tr-TR" dirty="0"/>
              <a:t>A</a:t>
            </a:r>
            <a:r>
              <a:rPr lang="tr-TR" dirty="0" smtClean="0"/>
              <a:t>şırı </a:t>
            </a:r>
            <a:r>
              <a:rPr lang="tr-TR" dirty="0"/>
              <a:t>bağımlı, </a:t>
            </a:r>
            <a:endParaRPr lang="tr-TR" dirty="0" smtClean="0"/>
          </a:p>
          <a:p>
            <a:pPr>
              <a:buFont typeface="Wingdings" pitchFamily="2" charset="2"/>
              <a:buChar char="q"/>
            </a:pPr>
            <a:r>
              <a:rPr lang="tr-TR" dirty="0" smtClean="0"/>
              <a:t>Özgüveni </a:t>
            </a:r>
            <a:r>
              <a:rPr lang="tr-TR" dirty="0"/>
              <a:t>gelişmemiş, </a:t>
            </a:r>
            <a:endParaRPr lang="tr-TR" dirty="0" smtClean="0"/>
          </a:p>
          <a:p>
            <a:pPr>
              <a:buFont typeface="Wingdings" pitchFamily="2" charset="2"/>
              <a:buChar char="q"/>
            </a:pPr>
            <a:r>
              <a:rPr lang="tr-TR" dirty="0" smtClean="0"/>
              <a:t>Sorumluluk </a:t>
            </a:r>
            <a:r>
              <a:rPr lang="tr-TR" dirty="0"/>
              <a:t>almakta güçlük yaşayan, </a:t>
            </a:r>
            <a:endParaRPr lang="tr-TR" dirty="0" smtClean="0"/>
          </a:p>
          <a:p>
            <a:pPr>
              <a:buFont typeface="Wingdings" pitchFamily="2" charset="2"/>
              <a:buChar char="q"/>
            </a:pPr>
            <a:r>
              <a:rPr lang="tr-TR" dirty="0" smtClean="0"/>
              <a:t>Kendini </a:t>
            </a:r>
            <a:r>
              <a:rPr lang="tr-TR" dirty="0"/>
              <a:t>tanımak ve sınırlarını bilmekte zorlanan, </a:t>
            </a:r>
            <a:endParaRPr lang="tr-TR" dirty="0" smtClean="0"/>
          </a:p>
          <a:p>
            <a:pPr>
              <a:buFont typeface="Wingdings" pitchFamily="2" charset="2"/>
              <a:buChar char="q"/>
            </a:pPr>
            <a:r>
              <a:rPr lang="tr-TR" dirty="0" smtClean="0"/>
              <a:t>Daima </a:t>
            </a:r>
            <a:r>
              <a:rPr lang="tr-TR" dirty="0"/>
              <a:t>başkasının desteğini arayan, </a:t>
            </a:r>
            <a:endParaRPr lang="tr-TR" dirty="0" smtClean="0"/>
          </a:p>
          <a:p>
            <a:pPr>
              <a:buFont typeface="Wingdings" pitchFamily="2" charset="2"/>
              <a:buChar char="q"/>
            </a:pPr>
            <a:r>
              <a:rPr lang="tr-TR" dirty="0" smtClean="0"/>
              <a:t>Sosyal </a:t>
            </a:r>
            <a:r>
              <a:rPr lang="tr-TR" dirty="0"/>
              <a:t>ilişkilerde edilgen ve belirli beceriler yönünden yaşıtlarından daha yavaş gelişmiş çocuklardır.</a:t>
            </a:r>
          </a:p>
          <a:p>
            <a:endParaRPr lang="tr-TR" dirty="0"/>
          </a:p>
        </p:txBody>
      </p:sp>
    </p:spTree>
    <p:extLst>
      <p:ext uri="{BB962C8B-B14F-4D97-AF65-F5344CB8AC3E}">
        <p14:creationId xmlns:p14="http://schemas.microsoft.com/office/powerpoint/2010/main" val="3315229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Dengesiz Tutum</a:t>
            </a:r>
          </a:p>
        </p:txBody>
      </p:sp>
      <p:sp>
        <p:nvSpPr>
          <p:cNvPr id="3" name="İçerik Yer Tutucusu 2"/>
          <p:cNvSpPr>
            <a:spLocks noGrp="1"/>
          </p:cNvSpPr>
          <p:nvPr>
            <p:ph idx="1"/>
          </p:nvPr>
        </p:nvSpPr>
        <p:spPr/>
        <p:txBody>
          <a:bodyPr>
            <a:normAutofit fontScale="85000" lnSpcReduction="10000"/>
          </a:bodyPr>
          <a:lstStyle/>
          <a:p>
            <a:r>
              <a:rPr lang="tr-TR" dirty="0" smtClean="0"/>
              <a:t>Bu tutumu sergileyen ailelerde</a:t>
            </a:r>
            <a:r>
              <a:rPr lang="tr-TR" dirty="0" smtClean="0"/>
              <a:t> </a:t>
            </a:r>
            <a:r>
              <a:rPr lang="tr-TR" dirty="0"/>
              <a:t>disiplin yok değildir ancak ne zaman nerede uygulanacağı belirsizdir. </a:t>
            </a:r>
            <a:endParaRPr lang="tr-TR" dirty="0" smtClean="0"/>
          </a:p>
          <a:p>
            <a:r>
              <a:rPr lang="tr-TR" dirty="0"/>
              <a:t>Çocuğun belirli bir davranışı anne baba tarafından farklı yorumlanır. Anne babalar aynı davranışı kimi zaman normal karşılarken kimi zamanda cezalandırabilirler. Bu durum daha çok anne veya babanın o anki psikolojik durumu ile ilintilidir. Anne veya baba yorgunsa, başka zaman normal olan davranış o an için yapılmaması gereken bir davranıştır. Bu durumda çocuk neyin doğru neyin yanlış olduğunu anlayamamaktadır.</a:t>
            </a:r>
          </a:p>
        </p:txBody>
      </p:sp>
    </p:spTree>
    <p:extLst>
      <p:ext uri="{BB962C8B-B14F-4D97-AF65-F5344CB8AC3E}">
        <p14:creationId xmlns:p14="http://schemas.microsoft.com/office/powerpoint/2010/main" val="304844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Dengesiz Tutum</a:t>
            </a:r>
          </a:p>
        </p:txBody>
      </p:sp>
      <p:sp>
        <p:nvSpPr>
          <p:cNvPr id="3" name="İçerik Yer Tutucusu 2"/>
          <p:cNvSpPr>
            <a:spLocks noGrp="1"/>
          </p:cNvSpPr>
          <p:nvPr>
            <p:ph idx="1"/>
          </p:nvPr>
        </p:nvSpPr>
        <p:spPr/>
        <p:txBody>
          <a:bodyPr>
            <a:normAutofit fontScale="92500" lnSpcReduction="10000"/>
          </a:bodyPr>
          <a:lstStyle/>
          <a:p>
            <a:r>
              <a:rPr lang="tr-TR" dirty="0"/>
              <a:t>Dengesiz ve tutarsız tutumla yetişen çocuklar genellikle</a:t>
            </a:r>
            <a:r>
              <a:rPr lang="tr-TR" dirty="0" smtClean="0"/>
              <a:t>;</a:t>
            </a:r>
          </a:p>
          <a:p>
            <a:pPr>
              <a:buFont typeface="Wingdings" pitchFamily="2" charset="2"/>
              <a:buChar char="q"/>
            </a:pPr>
            <a:r>
              <a:rPr lang="tr-TR" dirty="0"/>
              <a:t>Kendi içinde çatışmalar yaşayıp, aileleriyle ilişkilerinde dengesiz olurlar,</a:t>
            </a:r>
          </a:p>
          <a:p>
            <a:pPr>
              <a:buFont typeface="Wingdings" pitchFamily="2" charset="2"/>
              <a:buChar char="q"/>
            </a:pPr>
            <a:r>
              <a:rPr lang="tr-TR" dirty="0"/>
              <a:t>Büyüdüklerinde karşısındaki insanlara zor güvenirler,</a:t>
            </a:r>
          </a:p>
          <a:p>
            <a:pPr>
              <a:buFont typeface="Wingdings" pitchFamily="2" charset="2"/>
              <a:buChar char="q"/>
            </a:pPr>
            <a:r>
              <a:rPr lang="tr-TR" dirty="0"/>
              <a:t>Değer yargısı sistemlerinin oluşması zor olabilir,</a:t>
            </a:r>
          </a:p>
          <a:p>
            <a:pPr>
              <a:buFont typeface="Wingdings" pitchFamily="2" charset="2"/>
              <a:buChar char="q"/>
            </a:pPr>
            <a:r>
              <a:rPr lang="tr-TR" dirty="0"/>
              <a:t>Karar vermekte güçlük yaşarlar,</a:t>
            </a:r>
          </a:p>
          <a:p>
            <a:pPr>
              <a:buFont typeface="Wingdings" pitchFamily="2" charset="2"/>
              <a:buChar char="q"/>
            </a:pPr>
            <a:r>
              <a:rPr lang="tr-TR" dirty="0"/>
              <a:t>Tutarsız bir kişilik sergilerler</a:t>
            </a:r>
          </a:p>
        </p:txBody>
      </p:sp>
    </p:spTree>
    <p:extLst>
      <p:ext uri="{BB962C8B-B14F-4D97-AF65-F5344CB8AC3E}">
        <p14:creationId xmlns:p14="http://schemas.microsoft.com/office/powerpoint/2010/main" val="346578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Demokratik Tutum</a:t>
            </a:r>
          </a:p>
        </p:txBody>
      </p:sp>
      <p:sp>
        <p:nvSpPr>
          <p:cNvPr id="3" name="İçerik Yer Tutucusu 2"/>
          <p:cNvSpPr>
            <a:spLocks noGrp="1"/>
          </p:cNvSpPr>
          <p:nvPr>
            <p:ph idx="1"/>
          </p:nvPr>
        </p:nvSpPr>
        <p:spPr/>
        <p:txBody>
          <a:bodyPr>
            <a:normAutofit fontScale="77500" lnSpcReduction="20000"/>
          </a:bodyPr>
          <a:lstStyle/>
          <a:p>
            <a:r>
              <a:rPr lang="tr-TR" dirty="0"/>
              <a:t>Bu tür anne-baba yaklaşımında, ebeveynler çocuklarını destekler ama bunun yanında sınırlarını koymayı da ihmal etmez ve onların hareketlerini kontrol eder</a:t>
            </a:r>
            <a:r>
              <a:rPr lang="tr-TR" dirty="0" smtClean="0"/>
              <a:t>.</a:t>
            </a:r>
          </a:p>
          <a:p>
            <a:r>
              <a:rPr lang="tr-TR" dirty="0"/>
              <a:t>Sıcak ve ilgilidirler, sabırlı ve duyarlı bir şekilde çocuklarını dinlerler, aile içinde verilecek olan kararlarla çocuklarının görüşlerini alırlar</a:t>
            </a:r>
            <a:r>
              <a:rPr lang="tr-TR" dirty="0" smtClean="0"/>
              <a:t>.</a:t>
            </a:r>
          </a:p>
          <a:p>
            <a:r>
              <a:rPr lang="tr-TR" dirty="0"/>
              <a:t>Bu tavırda anne-baba evin kurallarını çocuğa açıkça belirtir ama onun tepkilerini ve duygularını ifade etmesine izin verir. Evde neyin kabul olup olamayacağı yani sınırlar bellidir. Ancak bu sınırlar içerisinde çocuk serbesttir. Çocuk sevgi ve teşvik görür. Ayrıca bu konularda kendi kendine karar verip sorumluluk taşımasını öğrenebilir.</a:t>
            </a:r>
          </a:p>
        </p:txBody>
      </p:sp>
    </p:spTree>
    <p:extLst>
      <p:ext uri="{BB962C8B-B14F-4D97-AF65-F5344CB8AC3E}">
        <p14:creationId xmlns:p14="http://schemas.microsoft.com/office/powerpoint/2010/main" val="396295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Demokratik Tutum</a:t>
            </a:r>
          </a:p>
        </p:txBody>
      </p:sp>
      <p:sp>
        <p:nvSpPr>
          <p:cNvPr id="3" name="İçerik Yer Tutucusu 2"/>
          <p:cNvSpPr>
            <a:spLocks noGrp="1"/>
          </p:cNvSpPr>
          <p:nvPr>
            <p:ph idx="1"/>
          </p:nvPr>
        </p:nvSpPr>
        <p:spPr/>
        <p:txBody>
          <a:bodyPr>
            <a:normAutofit fontScale="92500"/>
          </a:bodyPr>
          <a:lstStyle/>
          <a:p>
            <a:r>
              <a:rPr lang="tr-TR" dirty="0"/>
              <a:t>Bu tür aileler de çocuğun bir birey olarak ailesini sevip sayan ama bağımsız bir fert olması gerektiği inancı mevcuttur. Çocuğa sevgi ve saygı gösterilir. </a:t>
            </a:r>
            <a:endParaRPr lang="tr-TR" dirty="0" smtClean="0"/>
          </a:p>
          <a:p>
            <a:r>
              <a:rPr lang="tr-TR" dirty="0"/>
              <a:t>Çocuğun kendi düşünce ve fikirlerini açıklama fırsatı verilir. Çocuk susmaya değil konuşmaya teşvik edilir</a:t>
            </a:r>
            <a:r>
              <a:rPr lang="tr-TR" dirty="0" smtClean="0"/>
              <a:t>.</a:t>
            </a:r>
          </a:p>
          <a:p>
            <a:r>
              <a:rPr lang="tr-TR" dirty="0"/>
              <a:t>Aile her şeyden önce çok iyi rehberdir. Çocuğa yol gösterilir ama alacağı kararlar konusunda serbest </a:t>
            </a:r>
            <a:r>
              <a:rPr lang="tr-TR" dirty="0" smtClean="0"/>
              <a:t>bırakılır.</a:t>
            </a:r>
            <a:endParaRPr lang="tr-TR" dirty="0"/>
          </a:p>
        </p:txBody>
      </p:sp>
    </p:spTree>
    <p:extLst>
      <p:ext uri="{BB962C8B-B14F-4D97-AF65-F5344CB8AC3E}">
        <p14:creationId xmlns:p14="http://schemas.microsoft.com/office/powerpoint/2010/main" val="1392960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Demokratik Tutum</a:t>
            </a:r>
          </a:p>
        </p:txBody>
      </p:sp>
      <p:sp>
        <p:nvSpPr>
          <p:cNvPr id="3" name="İçerik Yer Tutucusu 2"/>
          <p:cNvSpPr>
            <a:spLocks noGrp="1"/>
          </p:cNvSpPr>
          <p:nvPr>
            <p:ph idx="1"/>
          </p:nvPr>
        </p:nvSpPr>
        <p:spPr/>
        <p:txBody>
          <a:bodyPr>
            <a:normAutofit fontScale="92500" lnSpcReduction="20000"/>
          </a:bodyPr>
          <a:lstStyle/>
          <a:p>
            <a:r>
              <a:rPr lang="tr-TR" dirty="0"/>
              <a:t>Demokratik anne baba tutumu çocuğun varlığına ve isteklerine saygı duyulması temeline dayanmaktadır</a:t>
            </a:r>
            <a:r>
              <a:rPr lang="tr-TR" dirty="0" smtClean="0"/>
              <a:t>.</a:t>
            </a:r>
            <a:endParaRPr lang="tr-TR" dirty="0"/>
          </a:p>
          <a:p>
            <a:r>
              <a:rPr lang="tr-TR" dirty="0"/>
              <a:t>Bu tutum içinde yetişen çocuklarda </a:t>
            </a:r>
            <a:r>
              <a:rPr lang="tr-TR" dirty="0" smtClean="0"/>
              <a:t>genellikle</a:t>
            </a:r>
          </a:p>
          <a:p>
            <a:pPr>
              <a:buFont typeface="Wingdings" pitchFamily="2" charset="2"/>
              <a:buChar char="q"/>
            </a:pPr>
            <a:r>
              <a:rPr lang="tr-TR" dirty="0" smtClean="0"/>
              <a:t> Sosyal </a:t>
            </a:r>
            <a:r>
              <a:rPr lang="tr-TR" dirty="0"/>
              <a:t>yeterlilik, beceri, yardımseverlik</a:t>
            </a:r>
            <a:r>
              <a:rPr lang="tr-TR" dirty="0" smtClean="0"/>
              <a:t>,</a:t>
            </a:r>
          </a:p>
          <a:p>
            <a:pPr>
              <a:buFont typeface="Wingdings" pitchFamily="2" charset="2"/>
              <a:buChar char="q"/>
            </a:pPr>
            <a:r>
              <a:rPr lang="tr-TR" dirty="0" smtClean="0"/>
              <a:t> Bağımsızlık</a:t>
            </a:r>
            <a:r>
              <a:rPr lang="tr-TR" dirty="0"/>
              <a:t>, düşüncelerini serbestçe </a:t>
            </a:r>
            <a:r>
              <a:rPr lang="tr-TR" dirty="0" smtClean="0"/>
              <a:t>söyleyeme, </a:t>
            </a:r>
            <a:r>
              <a:rPr lang="tr-TR" dirty="0"/>
              <a:t>arkadaş canlısı, diğer insanların gereksinimlerine duyarlı, kendine ve diğer insanlara saygılı</a:t>
            </a:r>
            <a:r>
              <a:rPr lang="tr-TR" dirty="0" smtClean="0"/>
              <a:t>,</a:t>
            </a:r>
          </a:p>
          <a:p>
            <a:pPr>
              <a:buFont typeface="Wingdings" pitchFamily="2" charset="2"/>
              <a:buChar char="q"/>
            </a:pPr>
            <a:r>
              <a:rPr lang="tr-TR" dirty="0" smtClean="0"/>
              <a:t> Özgüven </a:t>
            </a:r>
            <a:r>
              <a:rPr lang="tr-TR" dirty="0"/>
              <a:t>ve sosyal </a:t>
            </a:r>
            <a:r>
              <a:rPr lang="tr-TR" dirty="0" smtClean="0"/>
              <a:t>sorumluluk konularında diğer tutumlarda yetişen çocuklara göre daha avantajlıdır.</a:t>
            </a:r>
            <a:endParaRPr lang="tr-TR" dirty="0"/>
          </a:p>
        </p:txBody>
      </p:sp>
    </p:spTree>
    <p:extLst>
      <p:ext uri="{BB962C8B-B14F-4D97-AF65-F5344CB8AC3E}">
        <p14:creationId xmlns:p14="http://schemas.microsoft.com/office/powerpoint/2010/main" val="1297080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ehberlik\Desktop\depositphotos_6737332-Cartoon-happy-family-on-wa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139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Okula Devam</a:t>
            </a:r>
            <a:endParaRPr lang="tr-TR" dirty="0"/>
          </a:p>
        </p:txBody>
      </p:sp>
      <p:sp>
        <p:nvSpPr>
          <p:cNvPr id="3" name="İçerik Yer Tutucusu 2"/>
          <p:cNvSpPr>
            <a:spLocks noGrp="1"/>
          </p:cNvSpPr>
          <p:nvPr>
            <p:ph idx="1"/>
          </p:nvPr>
        </p:nvSpPr>
        <p:spPr/>
        <p:txBody>
          <a:bodyPr/>
          <a:lstStyle/>
          <a:p>
            <a:r>
              <a:rPr lang="tr-TR" dirty="0" smtClean="0"/>
              <a:t>Çocuğunuzun okula devamını düzenli olarak kontrol edin.</a:t>
            </a:r>
            <a:endParaRPr lang="tr-TR" dirty="0"/>
          </a:p>
        </p:txBody>
      </p:sp>
    </p:spTree>
    <p:extLst>
      <p:ext uri="{BB962C8B-B14F-4D97-AF65-F5344CB8AC3E}">
        <p14:creationId xmlns:p14="http://schemas.microsoft.com/office/powerpoint/2010/main" val="1336631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Çocuğunuzun ilgi ve yeteneklerinin farkında olun. Kapasitesinin üzerinde işleri yapmasını beklemeyin ve bu konuda baskı yapmayın.</a:t>
            </a:r>
            <a:endParaRPr lang="tr-TR" dirty="0"/>
          </a:p>
        </p:txBody>
      </p:sp>
    </p:spTree>
    <p:extLst>
      <p:ext uri="{BB962C8B-B14F-4D97-AF65-F5344CB8AC3E}">
        <p14:creationId xmlns:p14="http://schemas.microsoft.com/office/powerpoint/2010/main" val="2999419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Çocuğunuzu kardeşi veya başka </a:t>
            </a:r>
            <a:br>
              <a:rPr lang="tr-TR" dirty="0" smtClean="0"/>
            </a:br>
            <a:r>
              <a:rPr lang="tr-TR" dirty="0" smtClean="0"/>
              <a:t>çocuklarla kıyaslamayın…</a:t>
            </a:r>
            <a:endParaRPr lang="tr-TR" dirty="0"/>
          </a:p>
        </p:txBody>
      </p:sp>
      <p:sp>
        <p:nvSpPr>
          <p:cNvPr id="3" name="İçerik Yer Tutucusu 2"/>
          <p:cNvSpPr>
            <a:spLocks noGrp="1"/>
          </p:cNvSpPr>
          <p:nvPr>
            <p:ph idx="1"/>
          </p:nvPr>
        </p:nvSpPr>
        <p:spPr/>
        <p:txBody>
          <a:bodyPr/>
          <a:lstStyle/>
          <a:p>
            <a:r>
              <a:rPr lang="tr-TR" dirty="0" smtClean="0"/>
              <a:t>Çocuklar kıyaslandığı kişiye karşı nefret geliştirebilirler… Ayrıca</a:t>
            </a:r>
            <a:endParaRPr lang="tr-TR" dirty="0"/>
          </a:p>
        </p:txBody>
      </p:sp>
      <p:pic>
        <p:nvPicPr>
          <p:cNvPr id="3074" name="Picture 2" descr="C:\Users\Rehberlik\Desktop\Resim_13932351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08920"/>
            <a:ext cx="720080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1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Bilgisayar oyunları ve</a:t>
            </a:r>
            <a:br>
              <a:rPr lang="tr-TR" dirty="0" smtClean="0"/>
            </a:br>
            <a:r>
              <a:rPr lang="tr-TR" dirty="0" smtClean="0"/>
              <a:t>sosyal medya kullanımı</a:t>
            </a:r>
            <a:endParaRPr lang="tr-TR" dirty="0"/>
          </a:p>
        </p:txBody>
      </p:sp>
      <p:sp>
        <p:nvSpPr>
          <p:cNvPr id="3" name="İçerik Yer Tutucusu 2"/>
          <p:cNvSpPr>
            <a:spLocks noGrp="1"/>
          </p:cNvSpPr>
          <p:nvPr>
            <p:ph idx="1"/>
          </p:nvPr>
        </p:nvSpPr>
        <p:spPr/>
        <p:txBody>
          <a:bodyPr/>
          <a:lstStyle/>
          <a:p>
            <a:endParaRPr lang="tr-TR" dirty="0"/>
          </a:p>
        </p:txBody>
      </p:sp>
      <p:pic>
        <p:nvPicPr>
          <p:cNvPr id="6146" name="Picture 2" descr="C:\Users\Rehberlik\Desktop\12114939_teknolojibagimliligi4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628800"/>
            <a:ext cx="8229433"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78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Bilgisayar oyunları ve</a:t>
            </a:r>
            <a:br>
              <a:rPr lang="tr-TR" dirty="0"/>
            </a:br>
            <a:r>
              <a:rPr lang="tr-TR" dirty="0"/>
              <a:t>sosyal medya kullanımı</a:t>
            </a: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51126"/>
            <a:ext cx="8208912" cy="449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055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44624"/>
            <a:ext cx="7272808"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486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Bilgisayar oyunları ve</a:t>
            </a:r>
            <a:br>
              <a:rPr lang="tr-TR" dirty="0"/>
            </a:br>
            <a:r>
              <a:rPr lang="tr-TR" dirty="0"/>
              <a:t>sosyal medya kullanımı</a:t>
            </a:r>
          </a:p>
        </p:txBody>
      </p:sp>
      <p:sp>
        <p:nvSpPr>
          <p:cNvPr id="3" name="İçerik Yer Tutucusu 2"/>
          <p:cNvSpPr>
            <a:spLocks noGrp="1"/>
          </p:cNvSpPr>
          <p:nvPr>
            <p:ph idx="1"/>
          </p:nvPr>
        </p:nvSpPr>
        <p:spPr/>
        <p:txBody>
          <a:bodyPr/>
          <a:lstStyle/>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08912" cy="463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74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TotalTime>
  <Words>1086</Words>
  <Application>Microsoft Office PowerPoint</Application>
  <PresentationFormat>Ekran Gösterisi (4:3)</PresentationFormat>
  <Paragraphs>87</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PowerPoint Sunusu</vt:lpstr>
      <vt:lpstr>Sağlık ve beslenme</vt:lpstr>
      <vt:lpstr>Okula Devam</vt:lpstr>
      <vt:lpstr>PowerPoint Sunusu</vt:lpstr>
      <vt:lpstr>Çocuğunuzu kardeşi veya başka  çocuklarla kıyaslamayın…</vt:lpstr>
      <vt:lpstr>Bilgisayar oyunları ve sosyal medya kullanımı</vt:lpstr>
      <vt:lpstr>Bilgisayar oyunları ve sosyal medya kullanımı</vt:lpstr>
      <vt:lpstr>PowerPoint Sunusu</vt:lpstr>
      <vt:lpstr>Bilgisayar oyunları ve sosyal medya kullanımı</vt:lpstr>
      <vt:lpstr>Bilgisayar oyunları ve sosyal medya kullanımı</vt:lpstr>
      <vt:lpstr>Bilgisayar oyunları ve sosyal medya kullanımı</vt:lpstr>
      <vt:lpstr>Bilgisayar oyunları ve sosyal medya kullanımı</vt:lpstr>
      <vt:lpstr>Bilgisayar oyunları ve sosyal medya kullanımı</vt:lpstr>
      <vt:lpstr>Bilgisayar oyunları ve sosyal medya kullanımı</vt:lpstr>
      <vt:lpstr>Bilgisayar oyunları ve sosyal medya kullanımı</vt:lpstr>
      <vt:lpstr>PowerPoint Sunusu</vt:lpstr>
      <vt:lpstr>Çocuk Gelişiminde Anne-Baba Tutumları </vt:lpstr>
      <vt:lpstr>Çocuğunuzun eğitimi ve disiplini ile ilgili anne babalar olarak ortak tutum geliştirin</vt:lpstr>
      <vt:lpstr>Otoriter Tutum</vt:lpstr>
      <vt:lpstr>İzin verici - Hoşgörülü Tutum</vt:lpstr>
      <vt:lpstr>İzin Verici-İhmalkâr Tutum</vt:lpstr>
      <vt:lpstr>Aşırı Koruyucu Tutum</vt:lpstr>
      <vt:lpstr>Aşırı Koruyucu Tutum</vt:lpstr>
      <vt:lpstr>Dengesiz Tutum</vt:lpstr>
      <vt:lpstr>Dengesiz Tutum</vt:lpstr>
      <vt:lpstr>Demokratik Tutum</vt:lpstr>
      <vt:lpstr>Demokratik Tutum</vt:lpstr>
      <vt:lpstr>Demokratik Tutum</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Rehberlik</dc:creator>
  <cp:lastModifiedBy>lenovo</cp:lastModifiedBy>
  <cp:revision>18</cp:revision>
  <dcterms:created xsi:type="dcterms:W3CDTF">2015-10-23T06:02:47Z</dcterms:created>
  <dcterms:modified xsi:type="dcterms:W3CDTF">2015-10-23T18:17:43Z</dcterms:modified>
</cp:coreProperties>
</file>